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56" r:id="rId4"/>
    <p:sldId id="257" r:id="rId5"/>
    <p:sldId id="258" r:id="rId6"/>
    <p:sldId id="259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9" autoAdjust="0"/>
    <p:restoredTop sz="94660"/>
  </p:normalViewPr>
  <p:slideViewPr>
    <p:cSldViewPr snapToGrid="0">
      <p:cViewPr varScale="1">
        <p:scale>
          <a:sx n="74" d="100"/>
          <a:sy n="74" d="100"/>
        </p:scale>
        <p:origin x="4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D44DD-ED84-4C14-A24F-E1B3EC89B5B2}" type="datetimeFigureOut">
              <a:rPr lang="zh-CN" altLang="en-US" smtClean="0"/>
              <a:t>2020/1/11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C6CB6-EE48-4336-A108-6B0D04FFFD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3646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D44DD-ED84-4C14-A24F-E1B3EC89B5B2}" type="datetimeFigureOut">
              <a:rPr lang="zh-CN" altLang="en-US" smtClean="0"/>
              <a:t>2020/1/11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C6CB6-EE48-4336-A108-6B0D04FFFD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215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D44DD-ED84-4C14-A24F-E1B3EC89B5B2}" type="datetimeFigureOut">
              <a:rPr lang="zh-CN" altLang="en-US" smtClean="0"/>
              <a:t>2020/1/11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C6CB6-EE48-4336-A108-6B0D04FFFD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5285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D44DD-ED84-4C14-A24F-E1B3EC89B5B2}" type="datetimeFigureOut">
              <a:rPr lang="zh-CN" altLang="en-US" smtClean="0"/>
              <a:t>2020/1/11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C6CB6-EE48-4336-A108-6B0D04FFFD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6534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D44DD-ED84-4C14-A24F-E1B3EC89B5B2}" type="datetimeFigureOut">
              <a:rPr lang="zh-CN" altLang="en-US" smtClean="0"/>
              <a:t>2020/1/11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C6CB6-EE48-4336-A108-6B0D04FFFD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3010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D44DD-ED84-4C14-A24F-E1B3EC89B5B2}" type="datetimeFigureOut">
              <a:rPr lang="zh-CN" altLang="en-US" smtClean="0"/>
              <a:t>2020/1/11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C6CB6-EE48-4336-A108-6B0D04FFFD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7404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D44DD-ED84-4C14-A24F-E1B3EC89B5B2}" type="datetimeFigureOut">
              <a:rPr lang="zh-CN" altLang="en-US" smtClean="0"/>
              <a:t>2020/1/11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C6CB6-EE48-4336-A108-6B0D04FFFD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5745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D44DD-ED84-4C14-A24F-E1B3EC89B5B2}" type="datetimeFigureOut">
              <a:rPr lang="zh-CN" altLang="en-US" smtClean="0"/>
              <a:t>2020/1/11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C6CB6-EE48-4336-A108-6B0D04FFFD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1516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D44DD-ED84-4C14-A24F-E1B3EC89B5B2}" type="datetimeFigureOut">
              <a:rPr lang="zh-CN" altLang="en-US" smtClean="0"/>
              <a:t>2020/1/11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C6CB6-EE48-4336-A108-6B0D04FFFD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1311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D44DD-ED84-4C14-A24F-E1B3EC89B5B2}" type="datetimeFigureOut">
              <a:rPr lang="zh-CN" altLang="en-US" smtClean="0"/>
              <a:t>2020/1/11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C6CB6-EE48-4336-A108-6B0D04FFFD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7376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D44DD-ED84-4C14-A24F-E1B3EC89B5B2}" type="datetimeFigureOut">
              <a:rPr lang="zh-CN" altLang="en-US" smtClean="0"/>
              <a:t>2020/1/11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C6CB6-EE48-4336-A108-6B0D04FFFD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7964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7D44DD-ED84-4C14-A24F-E1B3EC89B5B2}" type="datetimeFigureOut">
              <a:rPr lang="zh-CN" altLang="en-US" smtClean="0"/>
              <a:t>2020/1/11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1C6CB6-EE48-4336-A108-6B0D04FFFD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442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142934" y="1759974"/>
            <a:ext cx="1799304" cy="89965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smtClean="0">
                <a:solidFill>
                  <a:schemeClr val="tx1"/>
                </a:solidFill>
              </a:rPr>
              <a:t>CLSOED</a:t>
            </a:r>
            <a:endParaRPr lang="zh-CN" altLang="en-US" b="1">
              <a:solidFill>
                <a:schemeClr val="tx1"/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2142934" y="2659626"/>
            <a:ext cx="1799304" cy="132735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smtClean="0">
                <a:solidFill>
                  <a:schemeClr val="tx1"/>
                </a:solidFill>
              </a:rPr>
              <a:t>SYN-SENT</a:t>
            </a:r>
            <a:endParaRPr lang="zh-CN" altLang="en-US" b="1">
              <a:solidFill>
                <a:schemeClr val="tx1"/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142934" y="3986982"/>
            <a:ext cx="1799304" cy="185469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smtClean="0">
                <a:solidFill>
                  <a:schemeClr val="tx1"/>
                </a:solidFill>
              </a:rPr>
              <a:t>ESTABLISHED</a:t>
            </a:r>
            <a:endParaRPr lang="zh-CN" altLang="en-US" b="1">
              <a:solidFill>
                <a:schemeClr val="tx1"/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7821562" y="1759974"/>
            <a:ext cx="1799304" cy="89965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smtClean="0">
                <a:solidFill>
                  <a:schemeClr val="tx1"/>
                </a:solidFill>
                <a:latin typeface="+mn-ea"/>
                <a:cs typeface="Arial" panose="020B0604020202020204" pitchFamily="34" charset="0"/>
              </a:rPr>
              <a:t>CLSOED</a:t>
            </a:r>
            <a:endParaRPr lang="zh-CN" altLang="en-US" b="1">
              <a:solidFill>
                <a:schemeClr val="tx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7821562" y="2659626"/>
            <a:ext cx="1799304" cy="211639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smtClean="0">
                <a:solidFill>
                  <a:schemeClr val="tx1"/>
                </a:solidFill>
                <a:latin typeface="+mn-ea"/>
                <a:cs typeface="Arial" panose="020B0604020202020204" pitchFamily="34" charset="0"/>
              </a:rPr>
              <a:t>SYN-RCVD</a:t>
            </a:r>
            <a:endParaRPr lang="zh-CN" altLang="en-US" b="1">
              <a:solidFill>
                <a:schemeClr val="tx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7821562" y="4776024"/>
            <a:ext cx="1799304" cy="106565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smtClean="0">
                <a:solidFill>
                  <a:schemeClr val="tx1"/>
                </a:solidFill>
                <a:latin typeface="+mn-ea"/>
                <a:cs typeface="Arial" panose="020B0604020202020204" pitchFamily="34" charset="0"/>
              </a:rPr>
              <a:t>ESTABLISHED</a:t>
            </a:r>
            <a:endParaRPr lang="zh-CN" altLang="en-US" b="1">
              <a:solidFill>
                <a:schemeClr val="tx1"/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4" name="直接箭头连接符 3"/>
          <p:cNvCxnSpPr/>
          <p:nvPr/>
        </p:nvCxnSpPr>
        <p:spPr>
          <a:xfrm>
            <a:off x="3942238" y="1803614"/>
            <a:ext cx="3879324" cy="856012"/>
          </a:xfrm>
          <a:prstGeom prst="straightConnector1">
            <a:avLst/>
          </a:prstGeom>
          <a:ln w="28575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箭头连接符 57"/>
          <p:cNvCxnSpPr/>
          <p:nvPr/>
        </p:nvCxnSpPr>
        <p:spPr>
          <a:xfrm flipH="1">
            <a:off x="3942238" y="2657170"/>
            <a:ext cx="3879324" cy="1318147"/>
          </a:xfrm>
          <a:prstGeom prst="straightConnector1">
            <a:avLst/>
          </a:prstGeom>
          <a:ln w="28575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箭头连接符 58"/>
          <p:cNvCxnSpPr/>
          <p:nvPr/>
        </p:nvCxnSpPr>
        <p:spPr>
          <a:xfrm>
            <a:off x="3942238" y="3986982"/>
            <a:ext cx="3879324" cy="789042"/>
          </a:xfrm>
          <a:prstGeom prst="straightConnector1">
            <a:avLst/>
          </a:prstGeom>
          <a:ln w="28575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 rot="835463">
            <a:off x="5301076" y="1878113"/>
            <a:ext cx="1936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latin typeface="Arial" panose="020B0604020202020204" pitchFamily="34" charset="0"/>
                <a:cs typeface="Arial" panose="020B0604020202020204" pitchFamily="34" charset="0"/>
              </a:rPr>
              <a:t>SYN=1,seq=x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文本框 59"/>
          <p:cNvSpPr txBox="1"/>
          <p:nvPr/>
        </p:nvSpPr>
        <p:spPr>
          <a:xfrm rot="20462384">
            <a:off x="3899289" y="2863049"/>
            <a:ext cx="3794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latin typeface="Arial" panose="020B0604020202020204" pitchFamily="34" charset="0"/>
                <a:cs typeface="Arial" panose="020B0604020202020204" pitchFamily="34" charset="0"/>
              </a:rPr>
              <a:t>SYN=1,ACK=1,seq=y,ack=x+1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 rot="700306">
            <a:off x="4753564" y="4067096"/>
            <a:ext cx="3279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latin typeface="Arial" panose="020B0604020202020204" pitchFamily="34" charset="0"/>
                <a:cs typeface="Arial" panose="020B0604020202020204" pitchFamily="34" charset="0"/>
              </a:rPr>
              <a:t>ACK=1,seq=x+1,ack=y+1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左右箭头 17"/>
          <p:cNvSpPr/>
          <p:nvPr/>
        </p:nvSpPr>
        <p:spPr>
          <a:xfrm>
            <a:off x="4705962" y="5168459"/>
            <a:ext cx="2181629" cy="280787"/>
          </a:xfrm>
          <a:prstGeom prst="leftRight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5291964" y="5483871"/>
            <a:ext cx="11798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smtClean="0"/>
              <a:t>数据传送</a:t>
            </a:r>
            <a:endParaRPr lang="zh-CN" altLang="en-US" sz="1400" b="1"/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438" y="804927"/>
            <a:ext cx="490701" cy="413222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1288" y="747210"/>
            <a:ext cx="534244" cy="534244"/>
          </a:xfrm>
          <a:prstGeom prst="rect">
            <a:avLst/>
          </a:prstGeom>
        </p:spPr>
      </p:pic>
      <p:sp>
        <p:nvSpPr>
          <p:cNvPr id="68" name="文本框 67"/>
          <p:cNvSpPr txBox="1"/>
          <p:nvPr/>
        </p:nvSpPr>
        <p:spPr>
          <a:xfrm>
            <a:off x="2501852" y="1304395"/>
            <a:ext cx="1179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smtClean="0"/>
              <a:t>客户端 </a:t>
            </a:r>
            <a:r>
              <a:rPr lang="en-US" altLang="zh-CN" b="1" smtClean="0"/>
              <a:t>A</a:t>
            </a:r>
            <a:endParaRPr lang="zh-CN" altLang="en-US" b="1"/>
          </a:p>
        </p:txBody>
      </p:sp>
      <p:sp>
        <p:nvSpPr>
          <p:cNvPr id="69" name="文本框 68"/>
          <p:cNvSpPr txBox="1"/>
          <p:nvPr/>
        </p:nvSpPr>
        <p:spPr>
          <a:xfrm>
            <a:off x="8298474" y="1300496"/>
            <a:ext cx="1179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smtClean="0"/>
              <a:t>服务器 </a:t>
            </a:r>
            <a:r>
              <a:rPr lang="en-US" altLang="zh-CN" b="1" smtClean="0"/>
              <a:t>B</a:t>
            </a:r>
            <a:endParaRPr lang="zh-CN" altLang="en-US" b="1"/>
          </a:p>
        </p:txBody>
      </p:sp>
      <p:sp>
        <p:nvSpPr>
          <p:cNvPr id="23" name="文本框 22"/>
          <p:cNvSpPr txBox="1"/>
          <p:nvPr/>
        </p:nvSpPr>
        <p:spPr>
          <a:xfrm>
            <a:off x="8486671" y="6001555"/>
            <a:ext cx="19833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@heibaiying</a:t>
            </a:r>
            <a:endParaRPr lang="zh-CN" altLang="en-US" sz="140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89065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120631" y="1215291"/>
            <a:ext cx="1799304" cy="89965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smtClean="0">
                <a:solidFill>
                  <a:schemeClr val="tx1"/>
                </a:solidFill>
              </a:rPr>
              <a:t>ESTABLISHED</a:t>
            </a:r>
            <a:endParaRPr lang="zh-CN" altLang="en-US" b="1">
              <a:solidFill>
                <a:schemeClr val="tx1"/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2120631" y="2114943"/>
            <a:ext cx="1799304" cy="147545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smtClean="0">
                <a:solidFill>
                  <a:schemeClr val="tx1"/>
                </a:solidFill>
              </a:rPr>
              <a:t>FIN-WAIT-1</a:t>
            </a:r>
            <a:endParaRPr lang="zh-CN" altLang="en-US" b="1">
              <a:solidFill>
                <a:schemeClr val="tx1"/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120631" y="4431946"/>
            <a:ext cx="1799304" cy="151783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b="1" smtClean="0">
              <a:solidFill>
                <a:schemeClr val="tx1"/>
              </a:solidFill>
            </a:endParaRPr>
          </a:p>
          <a:p>
            <a:pPr algn="ctr"/>
            <a:r>
              <a:rPr lang="en-US" altLang="zh-CN" b="1" smtClean="0">
                <a:solidFill>
                  <a:schemeClr val="tx1"/>
                </a:solidFill>
              </a:rPr>
              <a:t>TIME-WAIT</a:t>
            </a:r>
            <a:endParaRPr lang="zh-CN" altLang="en-US" b="1">
              <a:solidFill>
                <a:schemeClr val="tx1"/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7799259" y="1215290"/>
            <a:ext cx="1799304" cy="148983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smtClean="0">
                <a:solidFill>
                  <a:schemeClr val="tx1"/>
                </a:solidFill>
              </a:rPr>
              <a:t>ESTABLISHED</a:t>
            </a:r>
            <a:endParaRPr lang="zh-CN" altLang="en-US" b="1">
              <a:solidFill>
                <a:schemeClr val="tx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7799259" y="2668302"/>
            <a:ext cx="1799304" cy="93805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smtClean="0">
                <a:solidFill>
                  <a:schemeClr val="tx1"/>
                </a:solidFill>
                <a:latin typeface="+mn-ea"/>
                <a:cs typeface="Arial" panose="020B0604020202020204" pitchFamily="34" charset="0"/>
              </a:rPr>
              <a:t>CLOSE-WAIT</a:t>
            </a:r>
            <a:endParaRPr lang="zh-CN" altLang="en-US" b="1">
              <a:solidFill>
                <a:schemeClr val="tx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7799259" y="3610883"/>
            <a:ext cx="1799304" cy="157998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smtClean="0">
                <a:solidFill>
                  <a:schemeClr val="tx1"/>
                </a:solidFill>
                <a:latin typeface="+mn-ea"/>
                <a:cs typeface="Arial" panose="020B0604020202020204" pitchFamily="34" charset="0"/>
              </a:rPr>
              <a:t>LAST-ACK</a:t>
            </a:r>
            <a:endParaRPr lang="zh-CN" altLang="en-US" b="1">
              <a:solidFill>
                <a:schemeClr val="tx1"/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4" name="直接箭头连接符 3"/>
          <p:cNvCxnSpPr/>
          <p:nvPr/>
        </p:nvCxnSpPr>
        <p:spPr>
          <a:xfrm>
            <a:off x="3919935" y="2135619"/>
            <a:ext cx="3879324" cy="474593"/>
          </a:xfrm>
          <a:prstGeom prst="straightConnector1">
            <a:avLst/>
          </a:prstGeom>
          <a:ln w="28575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箭头连接符 57"/>
          <p:cNvCxnSpPr/>
          <p:nvPr/>
        </p:nvCxnSpPr>
        <p:spPr>
          <a:xfrm flipH="1">
            <a:off x="3919935" y="2644656"/>
            <a:ext cx="3879324" cy="945745"/>
          </a:xfrm>
          <a:prstGeom prst="straightConnector1">
            <a:avLst/>
          </a:prstGeom>
          <a:ln w="28575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 rot="483328">
            <a:off x="5144447" y="1993065"/>
            <a:ext cx="1936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latin typeface="Arial" panose="020B0604020202020204" pitchFamily="34" charset="0"/>
                <a:cs typeface="Arial" panose="020B0604020202020204" pitchFamily="34" charset="0"/>
              </a:rPr>
              <a:t>FIN=1,seq=u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左右箭头 17"/>
          <p:cNvSpPr/>
          <p:nvPr/>
        </p:nvSpPr>
        <p:spPr>
          <a:xfrm>
            <a:off x="4768782" y="1543942"/>
            <a:ext cx="2181629" cy="280787"/>
          </a:xfrm>
          <a:prstGeom prst="leftRight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135" y="260244"/>
            <a:ext cx="490701" cy="413222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8985" y="202527"/>
            <a:ext cx="534244" cy="534244"/>
          </a:xfrm>
          <a:prstGeom prst="rect">
            <a:avLst/>
          </a:prstGeom>
        </p:spPr>
      </p:pic>
      <p:sp>
        <p:nvSpPr>
          <p:cNvPr id="68" name="文本框 67"/>
          <p:cNvSpPr txBox="1"/>
          <p:nvPr/>
        </p:nvSpPr>
        <p:spPr>
          <a:xfrm>
            <a:off x="2479549" y="759712"/>
            <a:ext cx="1179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smtClean="0"/>
              <a:t>客户端 </a:t>
            </a:r>
            <a:r>
              <a:rPr lang="en-US" altLang="zh-CN" b="1" smtClean="0"/>
              <a:t>A</a:t>
            </a:r>
            <a:endParaRPr lang="zh-CN" altLang="en-US" b="1"/>
          </a:p>
        </p:txBody>
      </p:sp>
      <p:sp>
        <p:nvSpPr>
          <p:cNvPr id="69" name="文本框 68"/>
          <p:cNvSpPr txBox="1"/>
          <p:nvPr/>
        </p:nvSpPr>
        <p:spPr>
          <a:xfrm>
            <a:off x="8276171" y="755813"/>
            <a:ext cx="1179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smtClean="0"/>
              <a:t>服务器 </a:t>
            </a:r>
            <a:r>
              <a:rPr lang="en-US" altLang="zh-CN" b="1" smtClean="0"/>
              <a:t>B</a:t>
            </a:r>
            <a:endParaRPr lang="zh-CN" altLang="en-US" b="1"/>
          </a:p>
        </p:txBody>
      </p:sp>
      <p:sp>
        <p:nvSpPr>
          <p:cNvPr id="21" name="矩形 20"/>
          <p:cNvSpPr/>
          <p:nvPr/>
        </p:nvSpPr>
        <p:spPr>
          <a:xfrm>
            <a:off x="2120631" y="3578736"/>
            <a:ext cx="1799304" cy="104504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smtClean="0">
                <a:solidFill>
                  <a:schemeClr val="tx1"/>
                </a:solidFill>
              </a:rPr>
              <a:t>FIN-WAIT-2</a:t>
            </a:r>
            <a:endParaRPr lang="zh-CN" altLang="en-US" b="1">
              <a:solidFill>
                <a:schemeClr val="tx1"/>
              </a:solidFill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2120631" y="3578736"/>
            <a:ext cx="1799304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7799259" y="5190864"/>
            <a:ext cx="1799304" cy="54023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smtClean="0">
                <a:solidFill>
                  <a:schemeClr val="tx1"/>
                </a:solidFill>
                <a:latin typeface="+mn-ea"/>
                <a:cs typeface="Arial" panose="020B0604020202020204" pitchFamily="34" charset="0"/>
              </a:rPr>
              <a:t>CLOSED</a:t>
            </a:r>
            <a:endParaRPr lang="zh-CN" altLang="en-US" b="1">
              <a:solidFill>
                <a:schemeClr val="tx1"/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2120631" y="4623776"/>
            <a:ext cx="1799304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/>
          <p:cNvSpPr/>
          <p:nvPr/>
        </p:nvSpPr>
        <p:spPr>
          <a:xfrm>
            <a:off x="2120631" y="5949782"/>
            <a:ext cx="1799304" cy="53230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smtClean="0">
                <a:solidFill>
                  <a:schemeClr val="tx1"/>
                </a:solidFill>
                <a:latin typeface="+mn-ea"/>
                <a:cs typeface="Arial" panose="020B0604020202020204" pitchFamily="34" charset="0"/>
              </a:rPr>
              <a:t>CLOSED</a:t>
            </a:r>
            <a:endParaRPr lang="zh-CN" altLang="en-US" b="1">
              <a:solidFill>
                <a:schemeClr val="tx1"/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7799259" y="3590401"/>
            <a:ext cx="1799304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/>
          <p:cNvCxnSpPr/>
          <p:nvPr/>
        </p:nvCxnSpPr>
        <p:spPr>
          <a:xfrm flipH="1">
            <a:off x="3919935" y="3594929"/>
            <a:ext cx="3879324" cy="945506"/>
          </a:xfrm>
          <a:prstGeom prst="straightConnector1">
            <a:avLst/>
          </a:prstGeom>
          <a:ln w="28575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/>
          <p:nvPr/>
        </p:nvCxnSpPr>
        <p:spPr>
          <a:xfrm>
            <a:off x="3919935" y="4636156"/>
            <a:ext cx="3879324" cy="543044"/>
          </a:xfrm>
          <a:prstGeom prst="straightConnector1">
            <a:avLst/>
          </a:prstGeom>
          <a:ln w="28575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5527256" y="1314091"/>
            <a:ext cx="976575" cy="307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smtClean="0"/>
              <a:t>数据传送</a:t>
            </a:r>
            <a:endParaRPr lang="zh-CN" altLang="en-US" sz="1400" b="1"/>
          </a:p>
        </p:txBody>
      </p:sp>
      <p:sp>
        <p:nvSpPr>
          <p:cNvPr id="41" name="文本框 40"/>
          <p:cNvSpPr txBox="1"/>
          <p:nvPr/>
        </p:nvSpPr>
        <p:spPr>
          <a:xfrm rot="20749461">
            <a:off x="4277777" y="2790009"/>
            <a:ext cx="2882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latin typeface="Arial" panose="020B0604020202020204" pitchFamily="34" charset="0"/>
                <a:cs typeface="Arial" panose="020B0604020202020204" pitchFamily="34" charset="0"/>
              </a:rPr>
              <a:t>ACK=1,seq=v,ack=u+1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 rot="20749461">
            <a:off x="4268515" y="3640737"/>
            <a:ext cx="3491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latin typeface="Arial" panose="020B0604020202020204" pitchFamily="34" charset="0"/>
                <a:cs typeface="Arial" panose="020B0604020202020204" pitchFamily="34" charset="0"/>
              </a:rPr>
              <a:t>FIN=1,ACK=1,seq=w,ack=u+1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 rot="515886">
            <a:off x="4656489" y="4645827"/>
            <a:ext cx="3491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latin typeface="Arial" panose="020B0604020202020204" pitchFamily="34" charset="0"/>
                <a:cs typeface="Arial" panose="020B0604020202020204" pitchFamily="34" charset="0"/>
              </a:rPr>
              <a:t>ACK=1,seq=u+1,ack=w+1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左箭头 16"/>
          <p:cNvSpPr/>
          <p:nvPr/>
        </p:nvSpPr>
        <p:spPr>
          <a:xfrm rot="20785036">
            <a:off x="4721411" y="3298416"/>
            <a:ext cx="2169704" cy="292743"/>
          </a:xfrm>
          <a:prstGeom prst="left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5" name="图片 4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706" y="5020280"/>
            <a:ext cx="304800" cy="304800"/>
          </a:xfrm>
          <a:prstGeom prst="rect">
            <a:avLst/>
          </a:prstGeom>
        </p:spPr>
      </p:pic>
      <p:sp>
        <p:nvSpPr>
          <p:cNvPr id="47" name="文本框 46"/>
          <p:cNvSpPr txBox="1"/>
          <p:nvPr/>
        </p:nvSpPr>
        <p:spPr>
          <a:xfrm>
            <a:off x="955804" y="5394358"/>
            <a:ext cx="15237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smtClean="0"/>
              <a:t>等待</a:t>
            </a:r>
            <a:r>
              <a:rPr lang="en-US" altLang="zh-CN" sz="1400" b="1" smtClean="0"/>
              <a:t>2MSL</a:t>
            </a:r>
            <a:endParaRPr lang="zh-CN" altLang="en-US" sz="1400" b="1"/>
          </a:p>
        </p:txBody>
      </p:sp>
      <p:cxnSp>
        <p:nvCxnSpPr>
          <p:cNvPr id="27" name="肘形连接符 26"/>
          <p:cNvCxnSpPr>
            <a:endCxn id="22" idx="3"/>
          </p:cNvCxnSpPr>
          <p:nvPr/>
        </p:nvCxnSpPr>
        <p:spPr>
          <a:xfrm rot="16200000" flipV="1">
            <a:off x="8435238" y="1167641"/>
            <a:ext cx="2184131" cy="788148"/>
          </a:xfrm>
          <a:prstGeom prst="bentConnector2">
            <a:avLst/>
          </a:prstGeom>
          <a:ln w="28575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9598563" y="2639257"/>
            <a:ext cx="322814" cy="5399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/>
          <p:cNvSpPr txBox="1"/>
          <p:nvPr/>
        </p:nvSpPr>
        <p:spPr>
          <a:xfrm>
            <a:off x="9905583" y="1093837"/>
            <a:ext cx="2937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smtClean="0"/>
              <a:t>通</a:t>
            </a:r>
            <a:endParaRPr lang="en-US" altLang="zh-CN" sz="1400" b="1" smtClean="0"/>
          </a:p>
          <a:p>
            <a:r>
              <a:rPr lang="zh-CN" altLang="en-US" sz="1400" b="1" smtClean="0"/>
              <a:t>知</a:t>
            </a:r>
            <a:endParaRPr lang="en-US" altLang="zh-CN" sz="1400" b="1" smtClean="0"/>
          </a:p>
          <a:p>
            <a:r>
              <a:rPr lang="zh-CN" altLang="en-US" sz="1400" b="1" smtClean="0"/>
              <a:t>应</a:t>
            </a:r>
            <a:endParaRPr lang="en-US" altLang="zh-CN" sz="1400" b="1" smtClean="0"/>
          </a:p>
          <a:p>
            <a:r>
              <a:rPr lang="zh-CN" altLang="en-US" sz="1400" b="1" smtClean="0"/>
              <a:t>用</a:t>
            </a:r>
            <a:endParaRPr lang="en-US" altLang="zh-CN" sz="1400" b="1" smtClean="0"/>
          </a:p>
          <a:p>
            <a:r>
              <a:rPr lang="zh-CN" altLang="en-US" sz="1400" b="1" smtClean="0"/>
              <a:t>进</a:t>
            </a:r>
            <a:endParaRPr lang="en-US" altLang="zh-CN" sz="1400" b="1" smtClean="0"/>
          </a:p>
          <a:p>
            <a:r>
              <a:rPr lang="zh-CN" altLang="en-US" sz="1400" b="1" smtClean="0"/>
              <a:t>程</a:t>
            </a:r>
            <a:endParaRPr lang="zh-CN" altLang="en-US" sz="1400" b="1"/>
          </a:p>
        </p:txBody>
      </p:sp>
      <p:cxnSp>
        <p:nvCxnSpPr>
          <p:cNvPr id="53" name="肘形连接符 52"/>
          <p:cNvCxnSpPr/>
          <p:nvPr/>
        </p:nvCxnSpPr>
        <p:spPr>
          <a:xfrm rot="16200000" flipH="1">
            <a:off x="8360070" y="1522603"/>
            <a:ext cx="3318492" cy="793774"/>
          </a:xfrm>
          <a:prstGeom prst="bentConnector3">
            <a:avLst>
              <a:gd name="adj1" fmla="val -64"/>
            </a:avLst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箭头连接符 62"/>
          <p:cNvCxnSpPr/>
          <p:nvPr/>
        </p:nvCxnSpPr>
        <p:spPr>
          <a:xfrm flipH="1">
            <a:off x="9595051" y="3570655"/>
            <a:ext cx="820451" cy="0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文本框 69"/>
          <p:cNvSpPr txBox="1"/>
          <p:nvPr/>
        </p:nvSpPr>
        <p:spPr>
          <a:xfrm>
            <a:off x="10417751" y="1166674"/>
            <a:ext cx="2937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smtClean="0"/>
              <a:t>确认关闭</a:t>
            </a:r>
            <a:endParaRPr lang="zh-CN" altLang="en-US" sz="1400" b="1"/>
          </a:p>
        </p:txBody>
      </p:sp>
      <p:sp>
        <p:nvSpPr>
          <p:cNvPr id="71" name="文本框 70"/>
          <p:cNvSpPr txBox="1"/>
          <p:nvPr/>
        </p:nvSpPr>
        <p:spPr>
          <a:xfrm>
            <a:off x="8432155" y="6189918"/>
            <a:ext cx="19833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@heibaiying</a:t>
            </a:r>
            <a:endParaRPr lang="zh-CN" altLang="en-US" sz="140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76805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圆角矩形 50"/>
          <p:cNvSpPr/>
          <p:nvPr/>
        </p:nvSpPr>
        <p:spPr>
          <a:xfrm>
            <a:off x="2728452" y="3087322"/>
            <a:ext cx="2728455" cy="929149"/>
          </a:xfrm>
          <a:prstGeom prst="roundRect">
            <a:avLst>
              <a:gd name="adj" fmla="val 396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圆角矩形 49"/>
          <p:cNvSpPr/>
          <p:nvPr/>
        </p:nvSpPr>
        <p:spPr>
          <a:xfrm>
            <a:off x="2182761" y="1386348"/>
            <a:ext cx="2728455" cy="929149"/>
          </a:xfrm>
          <a:prstGeom prst="roundRect">
            <a:avLst>
              <a:gd name="adj" fmla="val 555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2182761" y="1607574"/>
            <a:ext cx="545691" cy="545691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mtClean="0">
                <a:solidFill>
                  <a:schemeClr val="tx1"/>
                </a:solidFill>
              </a:rPr>
              <a:t>1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2728452" y="1607574"/>
            <a:ext cx="545691" cy="545691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mtClean="0">
                <a:solidFill>
                  <a:schemeClr val="tx1"/>
                </a:solidFill>
              </a:rPr>
              <a:t>2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3274143" y="1607574"/>
            <a:ext cx="545691" cy="545691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mtClean="0">
                <a:solidFill>
                  <a:schemeClr val="tx1"/>
                </a:solidFill>
              </a:rPr>
              <a:t>3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819834" y="1607574"/>
            <a:ext cx="545691" cy="545691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4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365525" y="1607574"/>
            <a:ext cx="545691" cy="545691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5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4911216" y="1607574"/>
            <a:ext cx="545691" cy="545691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6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456907" y="1607574"/>
            <a:ext cx="545691" cy="545691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7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002598" y="1607574"/>
            <a:ext cx="545691" cy="545691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8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548289" y="1607574"/>
            <a:ext cx="545691" cy="545691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9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093980" y="1607574"/>
            <a:ext cx="545691" cy="545691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mtClean="0">
                <a:solidFill>
                  <a:schemeClr val="tx1"/>
                </a:solidFill>
              </a:rPr>
              <a:t>10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639671" y="1607574"/>
            <a:ext cx="545691" cy="545691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mtClean="0">
                <a:solidFill>
                  <a:schemeClr val="tx1"/>
                </a:solidFill>
              </a:rPr>
              <a:t>11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185362" y="1607574"/>
            <a:ext cx="545691" cy="545691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mtClean="0">
                <a:solidFill>
                  <a:schemeClr val="tx1"/>
                </a:solidFill>
              </a:rPr>
              <a:t>12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731053" y="1607574"/>
            <a:ext cx="545691" cy="545691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mtClean="0">
                <a:solidFill>
                  <a:schemeClr val="tx1"/>
                </a:solidFill>
              </a:rPr>
              <a:t>13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9276744" y="1607574"/>
            <a:ext cx="545691" cy="545691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mtClean="0">
                <a:solidFill>
                  <a:schemeClr val="tx1"/>
                </a:solidFill>
              </a:rPr>
              <a:t>14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9822435" y="1607574"/>
            <a:ext cx="545691" cy="545691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mtClean="0">
                <a:solidFill>
                  <a:schemeClr val="tx1"/>
                </a:solidFill>
              </a:rPr>
              <a:t>15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182761" y="3279052"/>
            <a:ext cx="545691" cy="545691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mtClean="0">
                <a:solidFill>
                  <a:schemeClr val="tx1"/>
                </a:solidFill>
              </a:rPr>
              <a:t>1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728452" y="3279052"/>
            <a:ext cx="545691" cy="545691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mtClean="0">
                <a:solidFill>
                  <a:schemeClr val="tx1"/>
                </a:solidFill>
              </a:rPr>
              <a:t>2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3274143" y="3279052"/>
            <a:ext cx="545691" cy="545691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mtClean="0">
                <a:solidFill>
                  <a:schemeClr val="tx1"/>
                </a:solidFill>
              </a:rPr>
              <a:t>3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819834" y="3279052"/>
            <a:ext cx="545691" cy="545691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4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365525" y="3279052"/>
            <a:ext cx="545691" cy="545691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5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911216" y="3279052"/>
            <a:ext cx="545691" cy="545691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6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5456907" y="3279052"/>
            <a:ext cx="545691" cy="545691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7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002598" y="3279052"/>
            <a:ext cx="545691" cy="545691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8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548289" y="3279052"/>
            <a:ext cx="545691" cy="545691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9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7093980" y="3279052"/>
            <a:ext cx="545691" cy="545691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mtClean="0">
                <a:solidFill>
                  <a:schemeClr val="tx1"/>
                </a:solidFill>
              </a:rPr>
              <a:t>10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7639671" y="3279052"/>
            <a:ext cx="545691" cy="545691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mtClean="0">
                <a:solidFill>
                  <a:schemeClr val="tx1"/>
                </a:solidFill>
              </a:rPr>
              <a:t>11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8185362" y="3279052"/>
            <a:ext cx="545691" cy="545691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mtClean="0">
                <a:solidFill>
                  <a:schemeClr val="tx1"/>
                </a:solidFill>
              </a:rPr>
              <a:t>12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8731053" y="3279052"/>
            <a:ext cx="545691" cy="545691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mtClean="0">
                <a:solidFill>
                  <a:schemeClr val="tx1"/>
                </a:solidFill>
              </a:rPr>
              <a:t>13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9276744" y="3279052"/>
            <a:ext cx="545691" cy="545691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mtClean="0">
                <a:solidFill>
                  <a:schemeClr val="tx1"/>
                </a:solidFill>
              </a:rPr>
              <a:t>14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9822435" y="3279052"/>
            <a:ext cx="545691" cy="545691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mtClean="0">
                <a:solidFill>
                  <a:schemeClr val="tx1"/>
                </a:solidFill>
              </a:rPr>
              <a:t>15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3001297" y="957711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smtClean="0"/>
              <a:t>发送窗口</a:t>
            </a:r>
            <a:endParaRPr lang="zh-CN" altLang="en-US" b="1"/>
          </a:p>
        </p:txBody>
      </p:sp>
      <p:sp>
        <p:nvSpPr>
          <p:cNvPr id="53" name="文本框 52"/>
          <p:cNvSpPr txBox="1"/>
          <p:nvPr/>
        </p:nvSpPr>
        <p:spPr>
          <a:xfrm>
            <a:off x="2477733" y="2717990"/>
            <a:ext cx="3647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smtClean="0"/>
              <a:t>收到一个确认后发送窗口向前滚动</a:t>
            </a:r>
            <a:endParaRPr lang="zh-CN" altLang="en-US" b="1"/>
          </a:p>
        </p:txBody>
      </p:sp>
    </p:spTree>
    <p:extLst>
      <p:ext uri="{BB962C8B-B14F-4D97-AF65-F5344CB8AC3E}">
        <p14:creationId xmlns:p14="http://schemas.microsoft.com/office/powerpoint/2010/main" val="184899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箭头连接符 2"/>
          <p:cNvCxnSpPr/>
          <p:nvPr/>
        </p:nvCxnSpPr>
        <p:spPr>
          <a:xfrm>
            <a:off x="2433484" y="2684206"/>
            <a:ext cx="7167716" cy="0"/>
          </a:xfrm>
          <a:prstGeom prst="straightConnector1">
            <a:avLst/>
          </a:prstGeom>
          <a:ln w="28575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箭头连接符 48"/>
          <p:cNvCxnSpPr/>
          <p:nvPr/>
        </p:nvCxnSpPr>
        <p:spPr>
          <a:xfrm>
            <a:off x="2433484" y="4178709"/>
            <a:ext cx="7167716" cy="0"/>
          </a:xfrm>
          <a:prstGeom prst="straightConnector1">
            <a:avLst/>
          </a:prstGeom>
          <a:ln w="28575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3760839" y="2684206"/>
            <a:ext cx="1769806" cy="1494503"/>
            <a:chOff x="3229897" y="2684206"/>
            <a:chExt cx="1769806" cy="1494503"/>
          </a:xfrm>
        </p:grpSpPr>
        <p:cxnSp>
          <p:nvCxnSpPr>
            <p:cNvPr id="20" name="直接连接符 19"/>
            <p:cNvCxnSpPr/>
            <p:nvPr/>
          </p:nvCxnSpPr>
          <p:spPr>
            <a:xfrm flipV="1">
              <a:off x="3229897" y="2684206"/>
              <a:ext cx="1032387" cy="1460091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箭头连接符 21"/>
            <p:cNvCxnSpPr/>
            <p:nvPr/>
          </p:nvCxnSpPr>
          <p:spPr>
            <a:xfrm>
              <a:off x="4277032" y="2684206"/>
              <a:ext cx="722671" cy="1494503"/>
            </a:xfrm>
            <a:prstGeom prst="straightConnector1">
              <a:avLst/>
            </a:prstGeom>
            <a:ln w="28575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组合 58"/>
          <p:cNvGrpSpPr/>
          <p:nvPr/>
        </p:nvGrpSpPr>
        <p:grpSpPr>
          <a:xfrm>
            <a:off x="3983835" y="2684206"/>
            <a:ext cx="1769806" cy="1494503"/>
            <a:chOff x="3229897" y="2684206"/>
            <a:chExt cx="1769806" cy="1494503"/>
          </a:xfrm>
        </p:grpSpPr>
        <p:cxnSp>
          <p:nvCxnSpPr>
            <p:cNvPr id="60" name="直接连接符 59"/>
            <p:cNvCxnSpPr/>
            <p:nvPr/>
          </p:nvCxnSpPr>
          <p:spPr>
            <a:xfrm flipV="1">
              <a:off x="3229897" y="2684206"/>
              <a:ext cx="1032387" cy="1460091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箭头连接符 60"/>
            <p:cNvCxnSpPr/>
            <p:nvPr/>
          </p:nvCxnSpPr>
          <p:spPr>
            <a:xfrm>
              <a:off x="4277032" y="2684206"/>
              <a:ext cx="722671" cy="1494503"/>
            </a:xfrm>
            <a:prstGeom prst="straightConnector1">
              <a:avLst/>
            </a:prstGeom>
            <a:ln w="28575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组合 61"/>
          <p:cNvGrpSpPr/>
          <p:nvPr/>
        </p:nvGrpSpPr>
        <p:grpSpPr>
          <a:xfrm>
            <a:off x="4206830" y="2684206"/>
            <a:ext cx="1769806" cy="1494503"/>
            <a:chOff x="3229897" y="2684206"/>
            <a:chExt cx="1769806" cy="1494503"/>
          </a:xfrm>
        </p:grpSpPr>
        <p:cxnSp>
          <p:nvCxnSpPr>
            <p:cNvPr id="63" name="直接连接符 62"/>
            <p:cNvCxnSpPr/>
            <p:nvPr/>
          </p:nvCxnSpPr>
          <p:spPr>
            <a:xfrm flipV="1">
              <a:off x="3229897" y="2684206"/>
              <a:ext cx="1032387" cy="1460091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箭头连接符 63"/>
            <p:cNvCxnSpPr/>
            <p:nvPr/>
          </p:nvCxnSpPr>
          <p:spPr>
            <a:xfrm>
              <a:off x="4277032" y="2684206"/>
              <a:ext cx="722671" cy="1494503"/>
            </a:xfrm>
            <a:prstGeom prst="straightConnector1">
              <a:avLst/>
            </a:prstGeom>
            <a:ln w="28575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组合 64"/>
          <p:cNvGrpSpPr/>
          <p:nvPr/>
        </p:nvGrpSpPr>
        <p:grpSpPr>
          <a:xfrm>
            <a:off x="4429826" y="2684206"/>
            <a:ext cx="1769806" cy="1494503"/>
            <a:chOff x="3229897" y="2684206"/>
            <a:chExt cx="1769806" cy="1494503"/>
          </a:xfrm>
        </p:grpSpPr>
        <p:cxnSp>
          <p:nvCxnSpPr>
            <p:cNvPr id="66" name="直接连接符 65"/>
            <p:cNvCxnSpPr/>
            <p:nvPr/>
          </p:nvCxnSpPr>
          <p:spPr>
            <a:xfrm flipV="1">
              <a:off x="3229897" y="2684206"/>
              <a:ext cx="1032387" cy="1460091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箭头连接符 66"/>
            <p:cNvCxnSpPr/>
            <p:nvPr/>
          </p:nvCxnSpPr>
          <p:spPr>
            <a:xfrm>
              <a:off x="4277032" y="2684206"/>
              <a:ext cx="722671" cy="1494503"/>
            </a:xfrm>
            <a:prstGeom prst="straightConnector1">
              <a:avLst/>
            </a:prstGeom>
            <a:ln w="28575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组合 73"/>
          <p:cNvGrpSpPr/>
          <p:nvPr/>
        </p:nvGrpSpPr>
        <p:grpSpPr>
          <a:xfrm>
            <a:off x="4652821" y="2684206"/>
            <a:ext cx="1769806" cy="1494503"/>
            <a:chOff x="3229897" y="2684206"/>
            <a:chExt cx="1769806" cy="1494503"/>
          </a:xfrm>
        </p:grpSpPr>
        <p:cxnSp>
          <p:nvCxnSpPr>
            <p:cNvPr id="75" name="直接连接符 74"/>
            <p:cNvCxnSpPr/>
            <p:nvPr/>
          </p:nvCxnSpPr>
          <p:spPr>
            <a:xfrm flipV="1">
              <a:off x="3229897" y="2684206"/>
              <a:ext cx="1032387" cy="1460091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箭头连接符 75"/>
            <p:cNvCxnSpPr/>
            <p:nvPr/>
          </p:nvCxnSpPr>
          <p:spPr>
            <a:xfrm>
              <a:off x="4277032" y="2684206"/>
              <a:ext cx="722671" cy="1494503"/>
            </a:xfrm>
            <a:prstGeom prst="straightConnector1">
              <a:avLst/>
            </a:prstGeom>
            <a:ln w="28575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组合 76"/>
          <p:cNvGrpSpPr/>
          <p:nvPr/>
        </p:nvGrpSpPr>
        <p:grpSpPr>
          <a:xfrm>
            <a:off x="4875817" y="2684206"/>
            <a:ext cx="1769806" cy="1494503"/>
            <a:chOff x="3229897" y="2684206"/>
            <a:chExt cx="1769806" cy="1494503"/>
          </a:xfrm>
        </p:grpSpPr>
        <p:cxnSp>
          <p:nvCxnSpPr>
            <p:cNvPr id="78" name="直接连接符 77"/>
            <p:cNvCxnSpPr/>
            <p:nvPr/>
          </p:nvCxnSpPr>
          <p:spPr>
            <a:xfrm flipV="1">
              <a:off x="3229897" y="2684206"/>
              <a:ext cx="1032387" cy="1460091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箭头连接符 78"/>
            <p:cNvCxnSpPr/>
            <p:nvPr/>
          </p:nvCxnSpPr>
          <p:spPr>
            <a:xfrm>
              <a:off x="4277032" y="2684206"/>
              <a:ext cx="722671" cy="1494503"/>
            </a:xfrm>
            <a:prstGeom prst="straightConnector1">
              <a:avLst/>
            </a:prstGeom>
            <a:ln w="28575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组合 79"/>
          <p:cNvGrpSpPr/>
          <p:nvPr/>
        </p:nvGrpSpPr>
        <p:grpSpPr>
          <a:xfrm>
            <a:off x="5098812" y="2684206"/>
            <a:ext cx="1769806" cy="1494503"/>
            <a:chOff x="3229897" y="2684206"/>
            <a:chExt cx="1769806" cy="1494503"/>
          </a:xfrm>
        </p:grpSpPr>
        <p:cxnSp>
          <p:nvCxnSpPr>
            <p:cNvPr id="81" name="直接连接符 80"/>
            <p:cNvCxnSpPr/>
            <p:nvPr/>
          </p:nvCxnSpPr>
          <p:spPr>
            <a:xfrm flipV="1">
              <a:off x="3229897" y="2684206"/>
              <a:ext cx="1032387" cy="1460091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箭头连接符 81"/>
            <p:cNvCxnSpPr/>
            <p:nvPr/>
          </p:nvCxnSpPr>
          <p:spPr>
            <a:xfrm>
              <a:off x="4277032" y="2684206"/>
              <a:ext cx="722671" cy="1494503"/>
            </a:xfrm>
            <a:prstGeom prst="straightConnector1">
              <a:avLst/>
            </a:prstGeom>
            <a:ln w="28575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组合 82"/>
          <p:cNvGrpSpPr/>
          <p:nvPr/>
        </p:nvGrpSpPr>
        <p:grpSpPr>
          <a:xfrm>
            <a:off x="5321808" y="2684206"/>
            <a:ext cx="1769806" cy="1494503"/>
            <a:chOff x="3229897" y="2684206"/>
            <a:chExt cx="1769806" cy="1494503"/>
          </a:xfrm>
        </p:grpSpPr>
        <p:cxnSp>
          <p:nvCxnSpPr>
            <p:cNvPr id="84" name="直接连接符 83"/>
            <p:cNvCxnSpPr/>
            <p:nvPr/>
          </p:nvCxnSpPr>
          <p:spPr>
            <a:xfrm flipV="1">
              <a:off x="3229897" y="2684206"/>
              <a:ext cx="1032387" cy="1460091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接箭头连接符 84"/>
            <p:cNvCxnSpPr/>
            <p:nvPr/>
          </p:nvCxnSpPr>
          <p:spPr>
            <a:xfrm>
              <a:off x="4277032" y="2684206"/>
              <a:ext cx="722671" cy="1494503"/>
            </a:xfrm>
            <a:prstGeom prst="straightConnector1">
              <a:avLst/>
            </a:prstGeom>
            <a:ln w="28575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组合 85"/>
          <p:cNvGrpSpPr/>
          <p:nvPr/>
        </p:nvGrpSpPr>
        <p:grpSpPr>
          <a:xfrm>
            <a:off x="5544803" y="2684206"/>
            <a:ext cx="1769806" cy="1494503"/>
            <a:chOff x="3229897" y="2684206"/>
            <a:chExt cx="1769806" cy="1494503"/>
          </a:xfrm>
        </p:grpSpPr>
        <p:cxnSp>
          <p:nvCxnSpPr>
            <p:cNvPr id="87" name="直接连接符 86"/>
            <p:cNvCxnSpPr/>
            <p:nvPr/>
          </p:nvCxnSpPr>
          <p:spPr>
            <a:xfrm flipV="1">
              <a:off x="3229897" y="2684206"/>
              <a:ext cx="1032387" cy="1460091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直接箭头连接符 87"/>
            <p:cNvCxnSpPr/>
            <p:nvPr/>
          </p:nvCxnSpPr>
          <p:spPr>
            <a:xfrm>
              <a:off x="4277032" y="2684206"/>
              <a:ext cx="722671" cy="1494503"/>
            </a:xfrm>
            <a:prstGeom prst="straightConnector1">
              <a:avLst/>
            </a:prstGeom>
            <a:ln w="28575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" name="组合 88"/>
          <p:cNvGrpSpPr/>
          <p:nvPr/>
        </p:nvGrpSpPr>
        <p:grpSpPr>
          <a:xfrm>
            <a:off x="5767799" y="2684206"/>
            <a:ext cx="1769806" cy="1494503"/>
            <a:chOff x="3229897" y="2684206"/>
            <a:chExt cx="1769806" cy="1494503"/>
          </a:xfrm>
        </p:grpSpPr>
        <p:cxnSp>
          <p:nvCxnSpPr>
            <p:cNvPr id="90" name="直接连接符 89"/>
            <p:cNvCxnSpPr/>
            <p:nvPr/>
          </p:nvCxnSpPr>
          <p:spPr>
            <a:xfrm flipV="1">
              <a:off x="3229897" y="2684206"/>
              <a:ext cx="1032387" cy="1460091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直接箭头连接符 90"/>
            <p:cNvCxnSpPr/>
            <p:nvPr/>
          </p:nvCxnSpPr>
          <p:spPr>
            <a:xfrm>
              <a:off x="4277032" y="2684206"/>
              <a:ext cx="722671" cy="1494503"/>
            </a:xfrm>
            <a:prstGeom prst="straightConnector1">
              <a:avLst/>
            </a:prstGeom>
            <a:ln w="28575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" name="组合 91"/>
          <p:cNvGrpSpPr/>
          <p:nvPr/>
        </p:nvGrpSpPr>
        <p:grpSpPr>
          <a:xfrm>
            <a:off x="5990794" y="2684206"/>
            <a:ext cx="1769806" cy="1494503"/>
            <a:chOff x="3229897" y="2684206"/>
            <a:chExt cx="1769806" cy="1494503"/>
          </a:xfrm>
        </p:grpSpPr>
        <p:cxnSp>
          <p:nvCxnSpPr>
            <p:cNvPr id="93" name="直接连接符 92"/>
            <p:cNvCxnSpPr/>
            <p:nvPr/>
          </p:nvCxnSpPr>
          <p:spPr>
            <a:xfrm flipV="1">
              <a:off x="3229897" y="2684206"/>
              <a:ext cx="1032387" cy="1460091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直接箭头连接符 93"/>
            <p:cNvCxnSpPr/>
            <p:nvPr/>
          </p:nvCxnSpPr>
          <p:spPr>
            <a:xfrm>
              <a:off x="4277032" y="2684206"/>
              <a:ext cx="722671" cy="1494503"/>
            </a:xfrm>
            <a:prstGeom prst="straightConnector1">
              <a:avLst/>
            </a:prstGeom>
            <a:ln w="28575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" name="组合 94"/>
          <p:cNvGrpSpPr/>
          <p:nvPr/>
        </p:nvGrpSpPr>
        <p:grpSpPr>
          <a:xfrm>
            <a:off x="6213790" y="2684206"/>
            <a:ext cx="1769806" cy="1494503"/>
            <a:chOff x="3229897" y="2684206"/>
            <a:chExt cx="1769806" cy="1494503"/>
          </a:xfrm>
        </p:grpSpPr>
        <p:cxnSp>
          <p:nvCxnSpPr>
            <p:cNvPr id="96" name="直接连接符 95"/>
            <p:cNvCxnSpPr/>
            <p:nvPr/>
          </p:nvCxnSpPr>
          <p:spPr>
            <a:xfrm flipV="1">
              <a:off x="3229897" y="2684206"/>
              <a:ext cx="1032387" cy="1460091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直接箭头连接符 96"/>
            <p:cNvCxnSpPr/>
            <p:nvPr/>
          </p:nvCxnSpPr>
          <p:spPr>
            <a:xfrm>
              <a:off x="4277032" y="2684206"/>
              <a:ext cx="722671" cy="1494503"/>
            </a:xfrm>
            <a:prstGeom prst="straightConnector1">
              <a:avLst/>
            </a:prstGeom>
            <a:ln w="28575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5" name="直接箭头连接符 24"/>
          <p:cNvCxnSpPr/>
          <p:nvPr/>
        </p:nvCxnSpPr>
        <p:spPr>
          <a:xfrm flipV="1">
            <a:off x="3648456" y="2967195"/>
            <a:ext cx="563978" cy="693174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3147748" y="3660369"/>
            <a:ext cx="8111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mtClean="0"/>
              <a:t>分组</a:t>
            </a:r>
            <a:endParaRPr lang="zh-CN" altLang="en-US" sz="2000" b="1"/>
          </a:p>
        </p:txBody>
      </p:sp>
      <p:sp>
        <p:nvSpPr>
          <p:cNvPr id="98" name="文本框 97"/>
          <p:cNvSpPr txBox="1"/>
          <p:nvPr/>
        </p:nvSpPr>
        <p:spPr>
          <a:xfrm>
            <a:off x="7717830" y="3260701"/>
            <a:ext cx="8111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smtClean="0"/>
              <a:t>ACK</a:t>
            </a:r>
            <a:endParaRPr lang="zh-CN" altLang="en-US" sz="2000" b="1"/>
          </a:p>
        </p:txBody>
      </p:sp>
      <p:sp>
        <p:nvSpPr>
          <p:cNvPr id="99" name="文本框 98"/>
          <p:cNvSpPr txBox="1"/>
          <p:nvPr/>
        </p:nvSpPr>
        <p:spPr>
          <a:xfrm>
            <a:off x="9398409" y="2742802"/>
            <a:ext cx="4055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smtClean="0"/>
              <a:t>t</a:t>
            </a:r>
            <a:endParaRPr lang="zh-CN" altLang="en-US" sz="2000" b="1"/>
          </a:p>
        </p:txBody>
      </p:sp>
      <p:sp>
        <p:nvSpPr>
          <p:cNvPr id="100" name="文本框 99"/>
          <p:cNvSpPr txBox="1"/>
          <p:nvPr/>
        </p:nvSpPr>
        <p:spPr>
          <a:xfrm>
            <a:off x="9350476" y="4196470"/>
            <a:ext cx="4055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smtClean="0"/>
              <a:t>t</a:t>
            </a:r>
            <a:endParaRPr lang="zh-CN" altLang="en-US" sz="2000" b="1"/>
          </a:p>
        </p:txBody>
      </p:sp>
    </p:spTree>
    <p:extLst>
      <p:ext uri="{BB962C8B-B14F-4D97-AF65-F5344CB8AC3E}">
        <p14:creationId xmlns:p14="http://schemas.microsoft.com/office/powerpoint/2010/main" val="1249656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箭头连接符 3"/>
          <p:cNvCxnSpPr/>
          <p:nvPr/>
        </p:nvCxnSpPr>
        <p:spPr>
          <a:xfrm>
            <a:off x="2182761" y="1076632"/>
            <a:ext cx="14749" cy="3923071"/>
          </a:xfrm>
          <a:prstGeom prst="straightConnector1">
            <a:avLst/>
          </a:prstGeom>
          <a:ln w="28575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箭头连接符 47"/>
          <p:cNvCxnSpPr/>
          <p:nvPr/>
        </p:nvCxnSpPr>
        <p:spPr>
          <a:xfrm>
            <a:off x="4267199" y="1096416"/>
            <a:ext cx="0" cy="3864078"/>
          </a:xfrm>
          <a:prstGeom prst="straightConnector1">
            <a:avLst/>
          </a:prstGeom>
          <a:ln w="28575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箭头连接符 5"/>
          <p:cNvCxnSpPr/>
          <p:nvPr/>
        </p:nvCxnSpPr>
        <p:spPr>
          <a:xfrm>
            <a:off x="2182761" y="1383829"/>
            <a:ext cx="2084438" cy="298565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 flipH="1">
            <a:off x="2182761" y="1764411"/>
            <a:ext cx="2084438" cy="651806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箭头连接符 55"/>
          <p:cNvCxnSpPr/>
          <p:nvPr/>
        </p:nvCxnSpPr>
        <p:spPr>
          <a:xfrm>
            <a:off x="2182761" y="2509744"/>
            <a:ext cx="2084438" cy="518711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箭头连接符 56"/>
          <p:cNvCxnSpPr/>
          <p:nvPr/>
        </p:nvCxnSpPr>
        <p:spPr>
          <a:xfrm flipH="1">
            <a:off x="2182761" y="3112450"/>
            <a:ext cx="2084438" cy="429682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箭头连接符 57"/>
          <p:cNvCxnSpPr/>
          <p:nvPr/>
        </p:nvCxnSpPr>
        <p:spPr>
          <a:xfrm>
            <a:off x="2182761" y="3624149"/>
            <a:ext cx="2084438" cy="343167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箭头连接符 67"/>
          <p:cNvCxnSpPr/>
          <p:nvPr/>
        </p:nvCxnSpPr>
        <p:spPr>
          <a:xfrm flipH="1">
            <a:off x="2182761" y="4073974"/>
            <a:ext cx="2084438" cy="582563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180950" y="1182475"/>
            <a:ext cx="11492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smtClean="0"/>
              <a:t>发送 </a:t>
            </a:r>
            <a:r>
              <a:rPr lang="en-US" altLang="zh-CN" sz="1600" b="1" smtClean="0"/>
              <a:t>M1</a:t>
            </a:r>
            <a:endParaRPr lang="zh-CN" altLang="en-US" sz="1600" b="1"/>
          </a:p>
        </p:txBody>
      </p:sp>
      <p:sp>
        <p:nvSpPr>
          <p:cNvPr id="72" name="文本框 71"/>
          <p:cNvSpPr txBox="1"/>
          <p:nvPr/>
        </p:nvSpPr>
        <p:spPr>
          <a:xfrm>
            <a:off x="4326191" y="1533111"/>
            <a:ext cx="11492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smtClean="0"/>
              <a:t>确认 </a:t>
            </a:r>
            <a:r>
              <a:rPr lang="en-US" altLang="zh-CN" sz="1600" b="1" smtClean="0"/>
              <a:t>M1</a:t>
            </a:r>
            <a:endParaRPr lang="zh-CN" altLang="en-US" sz="1600" b="1"/>
          </a:p>
        </p:txBody>
      </p:sp>
      <p:sp>
        <p:nvSpPr>
          <p:cNvPr id="73" name="文本框 72"/>
          <p:cNvSpPr txBox="1"/>
          <p:nvPr/>
        </p:nvSpPr>
        <p:spPr>
          <a:xfrm>
            <a:off x="4326190" y="3846691"/>
            <a:ext cx="11492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smtClean="0"/>
              <a:t>确认 </a:t>
            </a:r>
            <a:r>
              <a:rPr lang="en-US" altLang="zh-CN" sz="1600" b="1" smtClean="0"/>
              <a:t>M3</a:t>
            </a:r>
            <a:endParaRPr lang="zh-CN" altLang="en-US" sz="1600" b="1"/>
          </a:p>
        </p:txBody>
      </p:sp>
      <p:sp>
        <p:nvSpPr>
          <p:cNvPr id="101" name="文本框 100"/>
          <p:cNvSpPr txBox="1"/>
          <p:nvPr/>
        </p:nvSpPr>
        <p:spPr>
          <a:xfrm>
            <a:off x="1180949" y="2289670"/>
            <a:ext cx="11492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smtClean="0"/>
              <a:t>发送 </a:t>
            </a:r>
            <a:r>
              <a:rPr lang="en-US" altLang="zh-CN" sz="1600" b="1" smtClean="0"/>
              <a:t>M2</a:t>
            </a:r>
            <a:endParaRPr lang="zh-CN" altLang="en-US" sz="1600" b="1"/>
          </a:p>
        </p:txBody>
      </p:sp>
      <p:sp>
        <p:nvSpPr>
          <p:cNvPr id="102" name="文本框 101"/>
          <p:cNvSpPr txBox="1"/>
          <p:nvPr/>
        </p:nvSpPr>
        <p:spPr>
          <a:xfrm>
            <a:off x="1180948" y="3389736"/>
            <a:ext cx="11492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smtClean="0"/>
              <a:t>发送 </a:t>
            </a:r>
            <a:r>
              <a:rPr lang="en-US" altLang="zh-CN" sz="1600" b="1" smtClean="0"/>
              <a:t>M3</a:t>
            </a:r>
            <a:endParaRPr lang="zh-CN" altLang="en-US" sz="1600" b="1"/>
          </a:p>
        </p:txBody>
      </p:sp>
      <p:sp>
        <p:nvSpPr>
          <p:cNvPr id="103" name="文本框 102"/>
          <p:cNvSpPr txBox="1"/>
          <p:nvPr/>
        </p:nvSpPr>
        <p:spPr>
          <a:xfrm>
            <a:off x="4326191" y="2859178"/>
            <a:ext cx="11492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/>
              <a:t>确认</a:t>
            </a:r>
            <a:r>
              <a:rPr lang="zh-CN" altLang="en-US" sz="1600" b="1" smtClean="0"/>
              <a:t> </a:t>
            </a:r>
            <a:r>
              <a:rPr lang="en-US" altLang="zh-CN" sz="1600" b="1" smtClean="0"/>
              <a:t>M2</a:t>
            </a:r>
            <a:endParaRPr lang="zh-CN" altLang="en-US" sz="1600" b="1"/>
          </a:p>
        </p:txBody>
      </p:sp>
      <p:cxnSp>
        <p:nvCxnSpPr>
          <p:cNvPr id="104" name="直接箭头连接符 103"/>
          <p:cNvCxnSpPr/>
          <p:nvPr/>
        </p:nvCxnSpPr>
        <p:spPr>
          <a:xfrm>
            <a:off x="7747819" y="1145697"/>
            <a:ext cx="14749" cy="3923071"/>
          </a:xfrm>
          <a:prstGeom prst="straightConnector1">
            <a:avLst/>
          </a:prstGeom>
          <a:ln w="28575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直接箭头连接符 104"/>
          <p:cNvCxnSpPr/>
          <p:nvPr/>
        </p:nvCxnSpPr>
        <p:spPr>
          <a:xfrm>
            <a:off x="9832257" y="1165481"/>
            <a:ext cx="0" cy="3864078"/>
          </a:xfrm>
          <a:prstGeom prst="straightConnector1">
            <a:avLst/>
          </a:prstGeom>
          <a:ln w="28575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直接箭头连接符 105"/>
          <p:cNvCxnSpPr/>
          <p:nvPr/>
        </p:nvCxnSpPr>
        <p:spPr>
          <a:xfrm>
            <a:off x="7747819" y="1452894"/>
            <a:ext cx="2084438" cy="46520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直接箭头连接符 107"/>
          <p:cNvCxnSpPr/>
          <p:nvPr/>
        </p:nvCxnSpPr>
        <p:spPr>
          <a:xfrm>
            <a:off x="7747819" y="2578809"/>
            <a:ext cx="2084438" cy="518711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直接箭头连接符 108"/>
          <p:cNvCxnSpPr/>
          <p:nvPr/>
        </p:nvCxnSpPr>
        <p:spPr>
          <a:xfrm flipH="1">
            <a:off x="7747819" y="3181515"/>
            <a:ext cx="2084438" cy="429682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直接箭头连接符 109"/>
          <p:cNvCxnSpPr/>
          <p:nvPr/>
        </p:nvCxnSpPr>
        <p:spPr>
          <a:xfrm>
            <a:off x="7747819" y="3693214"/>
            <a:ext cx="2084438" cy="343167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直接箭头连接符 110"/>
          <p:cNvCxnSpPr/>
          <p:nvPr/>
        </p:nvCxnSpPr>
        <p:spPr>
          <a:xfrm flipH="1">
            <a:off x="7747819" y="4143039"/>
            <a:ext cx="2084438" cy="582563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文本框 111"/>
          <p:cNvSpPr txBox="1"/>
          <p:nvPr/>
        </p:nvSpPr>
        <p:spPr>
          <a:xfrm>
            <a:off x="6746008" y="1251540"/>
            <a:ext cx="11492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smtClean="0"/>
              <a:t>发送 </a:t>
            </a:r>
            <a:r>
              <a:rPr lang="en-US" altLang="zh-CN" sz="1600" b="1" smtClean="0"/>
              <a:t>M1</a:t>
            </a:r>
            <a:endParaRPr lang="zh-CN" altLang="en-US" sz="1600" b="1"/>
          </a:p>
        </p:txBody>
      </p:sp>
      <p:sp>
        <p:nvSpPr>
          <p:cNvPr id="114" name="文本框 113"/>
          <p:cNvSpPr txBox="1"/>
          <p:nvPr/>
        </p:nvSpPr>
        <p:spPr>
          <a:xfrm>
            <a:off x="9891248" y="3915756"/>
            <a:ext cx="11492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smtClean="0"/>
              <a:t>确认 </a:t>
            </a:r>
            <a:r>
              <a:rPr lang="en-US" altLang="zh-CN" sz="1600" b="1" smtClean="0"/>
              <a:t>M2</a:t>
            </a:r>
            <a:endParaRPr lang="zh-CN" altLang="en-US" sz="1600" b="1"/>
          </a:p>
        </p:txBody>
      </p:sp>
      <p:sp>
        <p:nvSpPr>
          <p:cNvPr id="115" name="文本框 114"/>
          <p:cNvSpPr txBox="1"/>
          <p:nvPr/>
        </p:nvSpPr>
        <p:spPr>
          <a:xfrm>
            <a:off x="6392048" y="2380529"/>
            <a:ext cx="13557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smtClean="0"/>
              <a:t>超时重传 </a:t>
            </a:r>
            <a:r>
              <a:rPr lang="en-US" altLang="zh-CN" sz="1600" b="1" smtClean="0"/>
              <a:t>M1</a:t>
            </a:r>
            <a:endParaRPr lang="zh-CN" altLang="en-US" sz="1600" b="1"/>
          </a:p>
        </p:txBody>
      </p:sp>
      <p:sp>
        <p:nvSpPr>
          <p:cNvPr id="116" name="文本框 115"/>
          <p:cNvSpPr txBox="1"/>
          <p:nvPr/>
        </p:nvSpPr>
        <p:spPr>
          <a:xfrm>
            <a:off x="6746006" y="3458801"/>
            <a:ext cx="11492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smtClean="0"/>
              <a:t>发送 </a:t>
            </a:r>
            <a:r>
              <a:rPr lang="en-US" altLang="zh-CN" sz="1600" b="1" smtClean="0"/>
              <a:t>M2</a:t>
            </a:r>
            <a:endParaRPr lang="zh-CN" altLang="en-US" sz="1600" b="1"/>
          </a:p>
        </p:txBody>
      </p:sp>
      <p:sp>
        <p:nvSpPr>
          <p:cNvPr id="117" name="文本框 116"/>
          <p:cNvSpPr txBox="1"/>
          <p:nvPr/>
        </p:nvSpPr>
        <p:spPr>
          <a:xfrm>
            <a:off x="9891249" y="2928243"/>
            <a:ext cx="11492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/>
              <a:t>确认</a:t>
            </a:r>
            <a:r>
              <a:rPr lang="zh-CN" altLang="en-US" sz="1600" b="1" smtClean="0"/>
              <a:t> </a:t>
            </a:r>
            <a:r>
              <a:rPr lang="en-US" altLang="zh-CN" sz="1600" b="1" smtClean="0"/>
              <a:t>M1</a:t>
            </a:r>
            <a:endParaRPr lang="zh-CN" altLang="en-US" sz="1600" b="1"/>
          </a:p>
        </p:txBody>
      </p:sp>
      <p:sp>
        <p:nvSpPr>
          <p:cNvPr id="29" name="乘号 28"/>
          <p:cNvSpPr/>
          <p:nvPr/>
        </p:nvSpPr>
        <p:spPr>
          <a:xfrm>
            <a:off x="8527321" y="1357659"/>
            <a:ext cx="516194" cy="577132"/>
          </a:xfrm>
          <a:prstGeom prst="mathMultiply">
            <a:avLst>
              <a:gd name="adj1" fmla="val 12091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6862" y="1798975"/>
            <a:ext cx="304800" cy="304800"/>
          </a:xfrm>
          <a:prstGeom prst="rect">
            <a:avLst/>
          </a:prstGeom>
        </p:spPr>
      </p:pic>
      <p:cxnSp>
        <p:nvCxnSpPr>
          <p:cNvPr id="36" name="直接箭头连接符 35"/>
          <p:cNvCxnSpPr/>
          <p:nvPr/>
        </p:nvCxnSpPr>
        <p:spPr>
          <a:xfrm flipH="1">
            <a:off x="7319035" y="1544642"/>
            <a:ext cx="1618" cy="862636"/>
          </a:xfrm>
          <a:prstGeom prst="straightConnector1">
            <a:avLst/>
          </a:prstGeom>
          <a:ln w="28575">
            <a:solidFill>
              <a:schemeClr val="bg2">
                <a:lumMod val="2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文本框 117"/>
          <p:cNvSpPr txBox="1"/>
          <p:nvPr/>
        </p:nvSpPr>
        <p:spPr>
          <a:xfrm>
            <a:off x="1983927" y="730951"/>
            <a:ext cx="4271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mtClean="0"/>
              <a:t>A</a:t>
            </a:r>
            <a:endParaRPr lang="zh-CN" altLang="en-US" sz="1600" b="1"/>
          </a:p>
        </p:txBody>
      </p:sp>
      <p:sp>
        <p:nvSpPr>
          <p:cNvPr id="119" name="文本框 118"/>
          <p:cNvSpPr txBox="1"/>
          <p:nvPr/>
        </p:nvSpPr>
        <p:spPr>
          <a:xfrm>
            <a:off x="4112607" y="713073"/>
            <a:ext cx="4271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mtClean="0"/>
              <a:t>B</a:t>
            </a:r>
            <a:endParaRPr lang="zh-CN" altLang="en-US" sz="1600" b="1"/>
          </a:p>
        </p:txBody>
      </p:sp>
      <p:sp>
        <p:nvSpPr>
          <p:cNvPr id="122" name="文本框 121"/>
          <p:cNvSpPr txBox="1"/>
          <p:nvPr/>
        </p:nvSpPr>
        <p:spPr>
          <a:xfrm>
            <a:off x="7563733" y="720845"/>
            <a:ext cx="4271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mtClean="0"/>
              <a:t>A</a:t>
            </a:r>
            <a:endParaRPr lang="zh-CN" altLang="en-US" sz="1600" b="1"/>
          </a:p>
        </p:txBody>
      </p:sp>
      <p:sp>
        <p:nvSpPr>
          <p:cNvPr id="123" name="文本框 122"/>
          <p:cNvSpPr txBox="1"/>
          <p:nvPr/>
        </p:nvSpPr>
        <p:spPr>
          <a:xfrm>
            <a:off x="9677665" y="702967"/>
            <a:ext cx="4271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mtClean="0"/>
              <a:t>B</a:t>
            </a:r>
            <a:endParaRPr lang="zh-CN" altLang="en-US" sz="1600" b="1"/>
          </a:p>
        </p:txBody>
      </p:sp>
    </p:spTree>
    <p:extLst>
      <p:ext uri="{BB962C8B-B14F-4D97-AF65-F5344CB8AC3E}">
        <p14:creationId xmlns:p14="http://schemas.microsoft.com/office/powerpoint/2010/main" val="3437978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4" name="直接箭头连接符 103"/>
          <p:cNvCxnSpPr/>
          <p:nvPr/>
        </p:nvCxnSpPr>
        <p:spPr>
          <a:xfrm>
            <a:off x="7747819" y="1145697"/>
            <a:ext cx="14749" cy="3923071"/>
          </a:xfrm>
          <a:prstGeom prst="straightConnector1">
            <a:avLst/>
          </a:prstGeom>
          <a:ln w="28575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直接箭头连接符 104"/>
          <p:cNvCxnSpPr/>
          <p:nvPr/>
        </p:nvCxnSpPr>
        <p:spPr>
          <a:xfrm>
            <a:off x="9832257" y="1165481"/>
            <a:ext cx="0" cy="3864078"/>
          </a:xfrm>
          <a:prstGeom prst="straightConnector1">
            <a:avLst/>
          </a:prstGeom>
          <a:ln w="28575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直接箭头连接符 107"/>
          <p:cNvCxnSpPr/>
          <p:nvPr/>
        </p:nvCxnSpPr>
        <p:spPr>
          <a:xfrm>
            <a:off x="7747819" y="2578809"/>
            <a:ext cx="2084438" cy="518711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直接箭头连接符 108"/>
          <p:cNvCxnSpPr/>
          <p:nvPr/>
        </p:nvCxnSpPr>
        <p:spPr>
          <a:xfrm flipH="1">
            <a:off x="7747819" y="3181515"/>
            <a:ext cx="2084438" cy="429682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文本框 111"/>
          <p:cNvSpPr txBox="1"/>
          <p:nvPr/>
        </p:nvSpPr>
        <p:spPr>
          <a:xfrm>
            <a:off x="6746008" y="1251540"/>
            <a:ext cx="11492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smtClean="0"/>
              <a:t>发送 </a:t>
            </a:r>
            <a:r>
              <a:rPr lang="en-US" altLang="zh-CN" sz="1600" b="1" smtClean="0"/>
              <a:t>M1</a:t>
            </a:r>
            <a:endParaRPr lang="zh-CN" altLang="en-US" sz="1600" b="1"/>
          </a:p>
        </p:txBody>
      </p:sp>
      <p:sp>
        <p:nvSpPr>
          <p:cNvPr id="115" name="文本框 114"/>
          <p:cNvSpPr txBox="1"/>
          <p:nvPr/>
        </p:nvSpPr>
        <p:spPr>
          <a:xfrm>
            <a:off x="6392048" y="2380529"/>
            <a:ext cx="13557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smtClean="0"/>
              <a:t>超时重传 </a:t>
            </a:r>
            <a:r>
              <a:rPr lang="en-US" altLang="zh-CN" sz="1600" b="1" smtClean="0"/>
              <a:t>M1</a:t>
            </a:r>
            <a:endParaRPr lang="zh-CN" altLang="en-US" sz="1600" b="1"/>
          </a:p>
        </p:txBody>
      </p:sp>
      <p:sp>
        <p:nvSpPr>
          <p:cNvPr id="116" name="文本框 115"/>
          <p:cNvSpPr txBox="1"/>
          <p:nvPr/>
        </p:nvSpPr>
        <p:spPr>
          <a:xfrm>
            <a:off x="6746006" y="3458801"/>
            <a:ext cx="11492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smtClean="0"/>
              <a:t>发送 </a:t>
            </a:r>
            <a:r>
              <a:rPr lang="en-US" altLang="zh-CN" sz="1600" b="1" smtClean="0"/>
              <a:t>M2</a:t>
            </a:r>
            <a:endParaRPr lang="zh-CN" altLang="en-US" sz="1600" b="1"/>
          </a:p>
        </p:txBody>
      </p:sp>
      <p:sp>
        <p:nvSpPr>
          <p:cNvPr id="117" name="文本框 116"/>
          <p:cNvSpPr txBox="1"/>
          <p:nvPr/>
        </p:nvSpPr>
        <p:spPr>
          <a:xfrm>
            <a:off x="9891249" y="2928243"/>
            <a:ext cx="1561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smtClean="0"/>
              <a:t>丢弃重复的</a:t>
            </a:r>
            <a:r>
              <a:rPr lang="en-US" altLang="zh-CN" sz="1600" b="1" smtClean="0"/>
              <a:t>M1</a:t>
            </a:r>
          </a:p>
          <a:p>
            <a:r>
              <a:rPr lang="zh-CN" altLang="en-US" sz="1600" b="1" smtClean="0"/>
              <a:t>重传</a:t>
            </a:r>
            <a:r>
              <a:rPr lang="en-US" altLang="zh-CN" sz="1600" b="1" smtClean="0"/>
              <a:t>M1</a:t>
            </a:r>
            <a:r>
              <a:rPr lang="zh-CN" altLang="en-US" sz="1600" b="1" smtClean="0"/>
              <a:t>的确认</a:t>
            </a:r>
            <a:endParaRPr lang="zh-CN" altLang="en-US" sz="1600" b="1"/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6862" y="1798975"/>
            <a:ext cx="304800" cy="304800"/>
          </a:xfrm>
          <a:prstGeom prst="rect">
            <a:avLst/>
          </a:prstGeom>
        </p:spPr>
      </p:pic>
      <p:cxnSp>
        <p:nvCxnSpPr>
          <p:cNvPr id="36" name="直接箭头连接符 35"/>
          <p:cNvCxnSpPr/>
          <p:nvPr/>
        </p:nvCxnSpPr>
        <p:spPr>
          <a:xfrm flipH="1">
            <a:off x="7319035" y="1544642"/>
            <a:ext cx="1618" cy="862636"/>
          </a:xfrm>
          <a:prstGeom prst="straightConnector1">
            <a:avLst/>
          </a:prstGeom>
          <a:ln w="28575">
            <a:solidFill>
              <a:schemeClr val="bg2">
                <a:lumMod val="2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/>
          <p:nvPr/>
        </p:nvCxnSpPr>
        <p:spPr>
          <a:xfrm>
            <a:off x="1780175" y="1145697"/>
            <a:ext cx="14749" cy="3923071"/>
          </a:xfrm>
          <a:prstGeom prst="straightConnector1">
            <a:avLst/>
          </a:prstGeom>
          <a:ln w="28575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箭头连接符 33"/>
          <p:cNvCxnSpPr/>
          <p:nvPr/>
        </p:nvCxnSpPr>
        <p:spPr>
          <a:xfrm>
            <a:off x="3864613" y="1145697"/>
            <a:ext cx="0" cy="3883862"/>
          </a:xfrm>
          <a:prstGeom prst="straightConnector1">
            <a:avLst/>
          </a:prstGeom>
          <a:ln w="28575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34"/>
          <p:cNvCxnSpPr/>
          <p:nvPr/>
        </p:nvCxnSpPr>
        <p:spPr>
          <a:xfrm>
            <a:off x="1780175" y="1452894"/>
            <a:ext cx="2084438" cy="465203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箭头连接符 36"/>
          <p:cNvCxnSpPr/>
          <p:nvPr/>
        </p:nvCxnSpPr>
        <p:spPr>
          <a:xfrm>
            <a:off x="1780175" y="2578809"/>
            <a:ext cx="2084438" cy="518711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箭头连接符 37"/>
          <p:cNvCxnSpPr/>
          <p:nvPr/>
        </p:nvCxnSpPr>
        <p:spPr>
          <a:xfrm flipH="1">
            <a:off x="1780175" y="3181515"/>
            <a:ext cx="2084438" cy="429682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箭头连接符 38"/>
          <p:cNvCxnSpPr/>
          <p:nvPr/>
        </p:nvCxnSpPr>
        <p:spPr>
          <a:xfrm>
            <a:off x="1780175" y="3693214"/>
            <a:ext cx="2084438" cy="343167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箭头连接符 39"/>
          <p:cNvCxnSpPr/>
          <p:nvPr/>
        </p:nvCxnSpPr>
        <p:spPr>
          <a:xfrm flipH="1">
            <a:off x="1780175" y="4143039"/>
            <a:ext cx="2084438" cy="582563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/>
          <p:cNvSpPr txBox="1"/>
          <p:nvPr/>
        </p:nvSpPr>
        <p:spPr>
          <a:xfrm>
            <a:off x="778364" y="1251540"/>
            <a:ext cx="11492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smtClean="0"/>
              <a:t>发送 </a:t>
            </a:r>
            <a:r>
              <a:rPr lang="en-US" altLang="zh-CN" sz="1600" b="1" smtClean="0"/>
              <a:t>M1</a:t>
            </a:r>
            <a:endParaRPr lang="zh-CN" altLang="en-US" sz="1600" b="1"/>
          </a:p>
        </p:txBody>
      </p:sp>
      <p:sp>
        <p:nvSpPr>
          <p:cNvPr id="42" name="文本框 41"/>
          <p:cNvSpPr txBox="1"/>
          <p:nvPr/>
        </p:nvSpPr>
        <p:spPr>
          <a:xfrm>
            <a:off x="3923604" y="3915756"/>
            <a:ext cx="11492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smtClean="0"/>
              <a:t>确认 </a:t>
            </a:r>
            <a:r>
              <a:rPr lang="en-US" altLang="zh-CN" sz="1600" b="1" smtClean="0"/>
              <a:t>M2</a:t>
            </a:r>
            <a:endParaRPr lang="zh-CN" altLang="en-US" sz="1600" b="1"/>
          </a:p>
        </p:txBody>
      </p:sp>
      <p:sp>
        <p:nvSpPr>
          <p:cNvPr id="43" name="文本框 42"/>
          <p:cNvSpPr txBox="1"/>
          <p:nvPr/>
        </p:nvSpPr>
        <p:spPr>
          <a:xfrm>
            <a:off x="424404" y="2380529"/>
            <a:ext cx="13557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smtClean="0"/>
              <a:t>超时重传 </a:t>
            </a:r>
            <a:r>
              <a:rPr lang="en-US" altLang="zh-CN" sz="1600" b="1" smtClean="0"/>
              <a:t>M1</a:t>
            </a:r>
            <a:endParaRPr lang="zh-CN" altLang="en-US" sz="1600" b="1"/>
          </a:p>
        </p:txBody>
      </p:sp>
      <p:sp>
        <p:nvSpPr>
          <p:cNvPr id="44" name="文本框 43"/>
          <p:cNvSpPr txBox="1"/>
          <p:nvPr/>
        </p:nvSpPr>
        <p:spPr>
          <a:xfrm>
            <a:off x="778362" y="3458801"/>
            <a:ext cx="11492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smtClean="0"/>
              <a:t>发送 </a:t>
            </a:r>
            <a:r>
              <a:rPr lang="en-US" altLang="zh-CN" sz="1600" b="1" smtClean="0"/>
              <a:t>M2</a:t>
            </a:r>
            <a:endParaRPr lang="zh-CN" altLang="en-US" sz="1600" b="1"/>
          </a:p>
        </p:txBody>
      </p:sp>
      <p:sp>
        <p:nvSpPr>
          <p:cNvPr id="45" name="文本框 44"/>
          <p:cNvSpPr txBox="1"/>
          <p:nvPr/>
        </p:nvSpPr>
        <p:spPr>
          <a:xfrm>
            <a:off x="3923605" y="2928243"/>
            <a:ext cx="15764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smtClean="0"/>
              <a:t>丢弃重复的</a:t>
            </a:r>
            <a:r>
              <a:rPr lang="en-US" altLang="zh-CN" sz="1600" b="1" smtClean="0"/>
              <a:t>M1</a:t>
            </a:r>
          </a:p>
          <a:p>
            <a:r>
              <a:rPr lang="zh-CN" altLang="en-US" sz="1600" b="1" smtClean="0"/>
              <a:t>重传</a:t>
            </a:r>
            <a:r>
              <a:rPr lang="en-US" altLang="zh-CN" sz="1600" b="1" smtClean="0"/>
              <a:t>M1</a:t>
            </a:r>
            <a:r>
              <a:rPr lang="zh-CN" altLang="en-US" sz="1600" b="1" smtClean="0"/>
              <a:t>的确认</a:t>
            </a:r>
            <a:endParaRPr lang="zh-CN" altLang="en-US" sz="1600" b="1"/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218" y="1798975"/>
            <a:ext cx="304800" cy="304800"/>
          </a:xfrm>
          <a:prstGeom prst="rect">
            <a:avLst/>
          </a:prstGeom>
        </p:spPr>
      </p:pic>
      <p:cxnSp>
        <p:nvCxnSpPr>
          <p:cNvPr id="49" name="直接箭头连接符 48"/>
          <p:cNvCxnSpPr/>
          <p:nvPr/>
        </p:nvCxnSpPr>
        <p:spPr>
          <a:xfrm flipH="1">
            <a:off x="1351391" y="1544642"/>
            <a:ext cx="1618" cy="862636"/>
          </a:xfrm>
          <a:prstGeom prst="straightConnector1">
            <a:avLst/>
          </a:prstGeom>
          <a:ln w="28575">
            <a:solidFill>
              <a:schemeClr val="bg2">
                <a:lumMod val="2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箭头连接符 49"/>
          <p:cNvCxnSpPr/>
          <p:nvPr/>
        </p:nvCxnSpPr>
        <p:spPr>
          <a:xfrm flipH="1">
            <a:off x="1770608" y="2002092"/>
            <a:ext cx="2079255" cy="53711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乘号 50"/>
          <p:cNvSpPr/>
          <p:nvPr/>
        </p:nvSpPr>
        <p:spPr>
          <a:xfrm>
            <a:off x="2559677" y="1950683"/>
            <a:ext cx="516194" cy="577132"/>
          </a:xfrm>
          <a:prstGeom prst="mathMultiply">
            <a:avLst>
              <a:gd name="adj1" fmla="val 12091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文本框 51"/>
          <p:cNvSpPr txBox="1"/>
          <p:nvPr/>
        </p:nvSpPr>
        <p:spPr>
          <a:xfrm>
            <a:off x="3957738" y="1781406"/>
            <a:ext cx="11492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smtClean="0"/>
              <a:t>确认 </a:t>
            </a:r>
            <a:r>
              <a:rPr lang="en-US" altLang="zh-CN" sz="1600" b="1" smtClean="0"/>
              <a:t>M1</a:t>
            </a:r>
            <a:endParaRPr lang="zh-CN" altLang="en-US" sz="1600" b="1"/>
          </a:p>
        </p:txBody>
      </p:sp>
      <p:cxnSp>
        <p:nvCxnSpPr>
          <p:cNvPr id="53" name="直接箭头连接符 52"/>
          <p:cNvCxnSpPr/>
          <p:nvPr/>
        </p:nvCxnSpPr>
        <p:spPr>
          <a:xfrm flipH="1">
            <a:off x="7769941" y="1910102"/>
            <a:ext cx="2047569" cy="2524218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53"/>
          <p:cNvSpPr txBox="1"/>
          <p:nvPr/>
        </p:nvSpPr>
        <p:spPr>
          <a:xfrm>
            <a:off x="9920200" y="1748820"/>
            <a:ext cx="11492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smtClean="0"/>
              <a:t>确认 </a:t>
            </a:r>
            <a:r>
              <a:rPr lang="en-US" altLang="zh-CN" sz="1600" b="1" smtClean="0"/>
              <a:t>M1</a:t>
            </a:r>
            <a:endParaRPr lang="zh-CN" altLang="en-US" sz="1600" b="1"/>
          </a:p>
        </p:txBody>
      </p:sp>
      <p:cxnSp>
        <p:nvCxnSpPr>
          <p:cNvPr id="62" name="直接箭头连接符 61"/>
          <p:cNvCxnSpPr/>
          <p:nvPr/>
        </p:nvCxnSpPr>
        <p:spPr>
          <a:xfrm>
            <a:off x="7779634" y="3652205"/>
            <a:ext cx="2084438" cy="343167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箭头连接符 63"/>
          <p:cNvCxnSpPr/>
          <p:nvPr/>
        </p:nvCxnSpPr>
        <p:spPr>
          <a:xfrm>
            <a:off x="7777443" y="1398500"/>
            <a:ext cx="2084438" cy="465203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本框 64"/>
          <p:cNvSpPr txBox="1"/>
          <p:nvPr/>
        </p:nvSpPr>
        <p:spPr>
          <a:xfrm>
            <a:off x="6218870" y="4233603"/>
            <a:ext cx="15764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smtClean="0"/>
              <a:t>确认延时到达，不做任何处理</a:t>
            </a:r>
            <a:endParaRPr lang="zh-CN" altLang="en-US" sz="1600" b="1"/>
          </a:p>
        </p:txBody>
      </p:sp>
      <p:sp>
        <p:nvSpPr>
          <p:cNvPr id="66" name="文本框 65"/>
          <p:cNvSpPr txBox="1"/>
          <p:nvPr/>
        </p:nvSpPr>
        <p:spPr>
          <a:xfrm>
            <a:off x="1634841" y="730046"/>
            <a:ext cx="4271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mtClean="0"/>
              <a:t>A</a:t>
            </a:r>
            <a:endParaRPr lang="zh-CN" altLang="en-US" sz="1600" b="1"/>
          </a:p>
        </p:txBody>
      </p:sp>
      <p:sp>
        <p:nvSpPr>
          <p:cNvPr id="67" name="文本框 66"/>
          <p:cNvSpPr txBox="1"/>
          <p:nvPr/>
        </p:nvSpPr>
        <p:spPr>
          <a:xfrm>
            <a:off x="3710021" y="756201"/>
            <a:ext cx="4271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mtClean="0"/>
              <a:t>B</a:t>
            </a:r>
            <a:endParaRPr lang="zh-CN" altLang="en-US" sz="1600" b="1"/>
          </a:p>
        </p:txBody>
      </p:sp>
      <p:sp>
        <p:nvSpPr>
          <p:cNvPr id="70" name="文本框 69"/>
          <p:cNvSpPr txBox="1"/>
          <p:nvPr/>
        </p:nvSpPr>
        <p:spPr>
          <a:xfrm>
            <a:off x="7581747" y="720510"/>
            <a:ext cx="4271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mtClean="0"/>
              <a:t>A</a:t>
            </a:r>
            <a:endParaRPr lang="zh-CN" altLang="en-US" sz="1600" b="1"/>
          </a:p>
        </p:txBody>
      </p:sp>
      <p:sp>
        <p:nvSpPr>
          <p:cNvPr id="71" name="文本框 70"/>
          <p:cNvSpPr txBox="1"/>
          <p:nvPr/>
        </p:nvSpPr>
        <p:spPr>
          <a:xfrm>
            <a:off x="9677666" y="734866"/>
            <a:ext cx="4271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mtClean="0"/>
              <a:t>B</a:t>
            </a:r>
            <a:endParaRPr lang="zh-CN" altLang="en-US" sz="1600" b="1"/>
          </a:p>
        </p:txBody>
      </p:sp>
    </p:spTree>
    <p:extLst>
      <p:ext uri="{BB962C8B-B14F-4D97-AF65-F5344CB8AC3E}">
        <p14:creationId xmlns:p14="http://schemas.microsoft.com/office/powerpoint/2010/main" val="4709632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168</Words>
  <Application>Microsoft Office PowerPoint</Application>
  <PresentationFormat>宽屏</PresentationFormat>
  <Paragraphs>108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1" baseType="lpstr">
      <vt:lpstr>等线</vt:lpstr>
      <vt:lpstr>等线 Light</vt:lpstr>
      <vt:lpstr>微软雅黑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DoubleOX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luo xiang</dc:creator>
  <cp:lastModifiedBy>luo xiang</cp:lastModifiedBy>
  <cp:revision>10</cp:revision>
  <dcterms:created xsi:type="dcterms:W3CDTF">2020-01-11T09:43:38Z</dcterms:created>
  <dcterms:modified xsi:type="dcterms:W3CDTF">2020-01-11T11:41:36Z</dcterms:modified>
</cp:coreProperties>
</file>